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99" r:id="rId3"/>
    <p:sldId id="287" r:id="rId4"/>
    <p:sldId id="288" r:id="rId5"/>
    <p:sldId id="270" r:id="rId6"/>
    <p:sldId id="267" r:id="rId7"/>
    <p:sldId id="295" r:id="rId8"/>
    <p:sldId id="298" r:id="rId9"/>
    <p:sldId id="296" r:id="rId10"/>
    <p:sldId id="293" r:id="rId11"/>
    <p:sldId id="292" r:id="rId12"/>
    <p:sldId id="300" r:id="rId13"/>
    <p:sldId id="294" r:id="rId14"/>
    <p:sldId id="301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/>
    <p:restoredTop sz="91268"/>
  </p:normalViewPr>
  <p:slideViewPr>
    <p:cSldViewPr snapToGrid="0" snapToObjects="1">
      <p:cViewPr varScale="1">
        <p:scale>
          <a:sx n="112" d="100"/>
          <a:sy n="112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64" y="-39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FE499-7B70-CE4A-811A-9A6F1FA4CA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15502-7E1A-2A4D-8568-A60F23F63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70F2-C615-C94E-B6B7-1406380F8874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18BE4-8C66-BF4A-AFDC-8C6CFEFF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35FD9-F8E9-504E-9A98-2966F5418C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1E4B-3262-5843-83C1-D31C611E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9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F925-5EE0-474A-9770-D431253F6BE9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34A13-94D7-C940-B163-8708F670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BDDC8-1B06-1B4D-AF6F-5335670634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34A13-94D7-C940-B163-8708F670E9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803AE-CC49-4203-A066-B7B2DBADD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3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803AE-CC49-4203-A066-B7B2DBADD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2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803AE-CC49-4203-A066-B7B2DBADD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803AE-CC49-4203-A066-B7B2DBADD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34A13-94D7-C940-B163-8708F670E9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Panel Member Names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34A13-94D7-C940-B163-8708F670E9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4.jpe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440B-00B7-DD4A-A908-8B8D8BFB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84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83A3B-FE73-0D43-A16B-510E7EA8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1638"/>
            <a:ext cx="9144000" cy="89884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A6E0E2-B0A9-AB41-93C7-7860C1F44DD4}"/>
              </a:ext>
            </a:extLst>
          </p:cNvPr>
          <p:cNvCxnSpPr/>
          <p:nvPr userDrawn="1"/>
        </p:nvCxnSpPr>
        <p:spPr>
          <a:xfrm>
            <a:off x="1524000" y="5252720"/>
            <a:ext cx="9144000" cy="0"/>
          </a:xfrm>
          <a:prstGeom prst="line">
            <a:avLst/>
          </a:prstGeom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453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F164-9C28-554B-8BBC-E88198ED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F1D2-C626-E348-B6D7-8996B8087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4DB8E-0AF7-0846-ABF5-CF9440131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0604-BBC6-FC4E-9F47-CD7F2F85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B7A6B-699A-1746-BF3C-5AB65904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7827E-98F0-8140-98BD-0E22893D8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080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53BC-739A-6F4B-9B4A-41DEA371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FA68-1CC4-C24D-B55C-DD570CC4A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CCD0B-DEB0-D34C-A9BF-F4D7D1E0A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3F5AE-67A3-5B46-A114-16B6B8F0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CD94B-9095-5C46-914B-F6B4E58D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0AC3C-3969-C746-8ABD-35189FAC1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93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F0B3-C701-C04A-981F-062CF7F1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12623-9295-C445-BA1C-29179CD63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B4615-32CF-684E-ADCF-A708890A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A69F-B1C4-2048-B915-391B9C41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4AEAC-AAB0-EA48-BCDB-F844E0E1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409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30B0D-4F02-B54F-9F57-0F6C8A216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E30F3-0C34-A14D-89B6-E5AA31698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F3A0D-3E25-9D43-BCBC-BF4E2FA3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3A529-2C3A-1246-8193-18DB482A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57962-5F32-4C42-8140-7599291D5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4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440B-00B7-DD4A-A908-8B8D8BFB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84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2588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D142C-4A13-6745-8DDA-A1E772A803D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788459"/>
            <a:ext cx="12192000" cy="5069541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  <a:alpha val="0"/>
                </a:schemeClr>
              </a:gs>
              <a:gs pos="6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A440B-00B7-DD4A-A908-8B8D8BFB76EF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3718560"/>
            <a:ext cx="9144000" cy="1681163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EE45F-8B3E-F946-BF94-2192D9F835D0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580" y="5732621"/>
            <a:ext cx="291084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02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96E3-453B-3441-BA59-6E2092A24B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8442-2AE3-CD4C-BF36-17E3B630E42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3478E-68EC-1F41-BFF7-F8FB8FDB7B0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D30C4-F82A-204B-B9C4-2757ECCF919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03C1A-9532-F749-A5DA-F1782CFC8021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87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F3C5-9FD2-AD4A-811D-13DA76744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6846E-6214-6741-AE03-FF3E2519C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7587-15BD-BC43-9025-ECBB4D97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4D0ED-871F-8C4E-82B4-CDC6C23D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B30D-BA75-F049-9C29-186CA2DEC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1" y="527891"/>
            <a:ext cx="242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135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5C25-B445-A948-B684-011A0879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FA9C2-C582-EF4D-BCE9-DAA2C947A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8D6EF-473A-A244-82B3-CFC5C866B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9B9A5-DA0F-1441-AF97-39B3A7E8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3BB5C-965F-534F-B2B6-EFD3BA05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DA096-7B7C-EE49-A7D7-E1CF8F492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518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BDF1-1B58-6E48-B033-72C362DFA1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6E076-B97B-D940-9AEB-8E473717743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D0400-830B-A145-895C-8779DA0482D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C01B3-3B58-434A-8986-3732DF6113E2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35FCC-0D4D-184A-BE6C-DC66547A1841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12AE3-E8DE-104E-B0A6-681C3DA6C35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AF1D3-0217-394E-B9D7-D72556C5148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3E3F8A-7F74-D749-ACD3-BCCA92E96E47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036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7830-1F39-7247-80E9-5166A063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7F42D-9733-BD4E-81AD-07EFF460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1D9E6-5C3C-9A4E-ADBE-DE815430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85BB7-44B0-6A4C-97FE-20C4B3063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6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1F95D-B8D1-254D-8927-C1BD92E1197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EBA8B-E7CC-0F46-85F0-AC71E611448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87712-9FFA-C347-B817-36C7B07E008C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380" y="6294344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98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72365-B049-4D49-9B9E-E2AD1DF6E74C}"/>
              </a:ext>
            </a:extLst>
          </p:cNvPr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9752F-D2F8-9C44-81D4-D5EB72580EDA}"/>
              </a:ext>
            </a:extLst>
          </p:cNvPr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7EA5-B0D5-7B48-B473-45F6C5D3D2F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7B83-88A2-A847-8CE3-828D3412A48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D2071-6FDD-8942-93F3-CF4BF30D3C5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9" r:id="rId2"/>
    <p:sldLayoutId id="2147483708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24BB64-F0BB-C641-BDCD-0C4A7334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6323"/>
            <a:ext cx="9144000" cy="2387600"/>
          </a:xfrm>
        </p:spPr>
        <p:txBody>
          <a:bodyPr/>
          <a:lstStyle/>
          <a:p>
            <a:r>
              <a:rPr lang="en-US" b="1" dirty="0">
                <a:latin typeface="Franklin Gothic Demi" panose="020B0603020102020204" pitchFamily="34" charset="0"/>
              </a:rPr>
              <a:t>Service Plan Spotlight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F16E501-7308-104E-AC11-D8B6E6D8C69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5263923"/>
            <a:ext cx="9144000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Critical Element 6-1</a:t>
            </a:r>
          </a:p>
        </p:txBody>
      </p:sp>
    </p:spTree>
    <p:extLst>
      <p:ext uri="{BB962C8B-B14F-4D97-AF65-F5344CB8AC3E}">
        <p14:creationId xmlns:p14="http://schemas.microsoft.com/office/powerpoint/2010/main" val="26930790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ad with trees on either side&#10;&#10;Description automatically generated with low confidence">
            <a:extLst>
              <a:ext uri="{FF2B5EF4-FFF2-40B4-BE49-F238E27FC236}">
                <a16:creationId xmlns:a16="http://schemas.microsoft.com/office/drawing/2014/main" id="{C0C94A48-78AA-554B-9FDE-3259ACA4B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"/>
          <a:stretch/>
        </p:blipFill>
        <p:spPr>
          <a:xfrm>
            <a:off x="-70633" y="0"/>
            <a:ext cx="12262631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E77456-765F-CA4B-A6D5-14003A2BC65B}"/>
              </a:ext>
            </a:extLst>
          </p:cNvPr>
          <p:cNvSpPr/>
          <p:nvPr/>
        </p:nvSpPr>
        <p:spPr>
          <a:xfrm>
            <a:off x="304926" y="498937"/>
            <a:ext cx="11511515" cy="1133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E09BFC-1B19-014D-B692-98101EABF39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8906" y="484652"/>
            <a:ext cx="11372850" cy="66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Franklin Gothic Demi" panose="020B0603020102020204" pitchFamily="34" charset="0"/>
              </a:rPr>
              <a:t>Ongoing Service 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090A0-B311-8F48-8AA5-EE1947940649}"/>
              </a:ext>
            </a:extLst>
          </p:cNvPr>
          <p:cNvSpPr/>
          <p:nvPr/>
        </p:nvSpPr>
        <p:spPr>
          <a:xfrm>
            <a:off x="478906" y="1094997"/>
            <a:ext cx="9675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5. Continued follow up and progress plus additional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B4A10-D03F-7B44-9561-E79EBBC7DE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42" y="3754514"/>
            <a:ext cx="11511515" cy="2836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8F4D12-499A-BB49-91A0-5C8F583B09BB}"/>
              </a:ext>
            </a:extLst>
          </p:cNvPr>
          <p:cNvSpPr txBox="1"/>
          <p:nvPr/>
        </p:nvSpPr>
        <p:spPr>
          <a:xfrm>
            <a:off x="9018270" y="6034794"/>
            <a:ext cx="2434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</a:rPr>
              <a:t>See 7/7/21 Sup Note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45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F24AF4-9A14-554F-960A-61C6F02961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Frequency of Service Plan Review during Supervision</a:t>
            </a:r>
            <a:endParaRPr lang="en-US" sz="4200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D2CB2F04-6A23-7945-88F1-618708088A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2DB72-A081-F948-85D7-7935AF0350C9}"/>
              </a:ext>
            </a:extLst>
          </p:cNvPr>
          <p:cNvSpPr txBox="1"/>
          <p:nvPr/>
        </p:nvSpPr>
        <p:spPr>
          <a:xfrm>
            <a:off x="5147159" y="2722834"/>
            <a:ext cx="6746602" cy="34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48590" defTabSz="914400">
              <a:spcAft>
                <a:spcPts val="1200"/>
              </a:spcAft>
            </a:pPr>
            <a:r>
              <a:rPr lang="en-US" sz="28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Best Practice Standard 6-1.B Tip</a:t>
            </a:r>
          </a:p>
          <a:p>
            <a:pPr marL="605790" indent="-457200" defTabSz="9144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Initial Service Plan: developed within 2 weeks of the Parent Survey/FROG Scale being completed</a:t>
            </a:r>
          </a:p>
          <a:p>
            <a:pPr marL="605790" indent="-457200" defTabSz="9144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Levels 1, 1P, &amp; SS: review once monthly</a:t>
            </a:r>
          </a:p>
          <a:p>
            <a:pPr marL="605790" indent="-457200" defTabSz="9144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Levels 2, 3, &amp; 4: review every other month</a:t>
            </a:r>
          </a:p>
        </p:txBody>
      </p:sp>
    </p:spTree>
    <p:extLst>
      <p:ext uri="{BB962C8B-B14F-4D97-AF65-F5344CB8AC3E}">
        <p14:creationId xmlns:p14="http://schemas.microsoft.com/office/powerpoint/2010/main" val="2934741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E2C6822-A8A2-8B40-A675-35FD8592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6740"/>
            <a:ext cx="11277600" cy="41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571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ference room table">
            <a:extLst>
              <a:ext uri="{FF2B5EF4-FFF2-40B4-BE49-F238E27FC236}">
                <a16:creationId xmlns:a16="http://schemas.microsoft.com/office/drawing/2014/main" id="{A0637171-C3CC-4BBE-8235-B8B844C25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816" y="0"/>
            <a:ext cx="465470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4D3B-1C56-B649-B748-96204071920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094" y="1161288"/>
            <a:ext cx="6155436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Spotlight Round Table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8B531-0303-1246-A4F2-D415006CD6DF}"/>
              </a:ext>
            </a:extLst>
          </p:cNvPr>
          <p:cNvSpPr txBox="1"/>
          <p:nvPr/>
        </p:nvSpPr>
        <p:spPr>
          <a:xfrm>
            <a:off x="371094" y="2718054"/>
            <a:ext cx="7927086" cy="3844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defTabSz="914400">
              <a:lnSpc>
                <a:spcPct val="9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Children’s Wisconsin</a:t>
            </a:r>
          </a:p>
          <a:p>
            <a:pPr marL="9144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Heidi </a:t>
            </a:r>
            <a:r>
              <a:rPr lang="en-US" sz="2400" dirty="0" err="1">
                <a:latin typeface="Franklin Gothic Book" panose="020B0503020102020204" pitchFamily="34" charset="0"/>
              </a:rPr>
              <a:t>Bartz</a:t>
            </a:r>
            <a:r>
              <a:rPr lang="en-US" sz="2400" dirty="0">
                <a:latin typeface="Franklin Gothic Book" panose="020B0503020102020204" pitchFamily="34" charset="0"/>
              </a:rPr>
              <a:t>, Supervisor </a:t>
            </a:r>
          </a:p>
          <a:p>
            <a:pPr marL="9144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Erika </a:t>
            </a:r>
            <a:r>
              <a:rPr lang="en-US" sz="2400" dirty="0" err="1">
                <a:latin typeface="Franklin Gothic Book" panose="020B0503020102020204" pitchFamily="34" charset="0"/>
              </a:rPr>
              <a:t>Arzate</a:t>
            </a:r>
            <a:r>
              <a:rPr lang="en-US" sz="2400" dirty="0">
                <a:latin typeface="Franklin Gothic Book" panose="020B0503020102020204" pitchFamily="34" charset="0"/>
              </a:rPr>
              <a:t>, FSS</a:t>
            </a:r>
          </a:p>
          <a:p>
            <a:pPr defTabSz="914400">
              <a:lnSpc>
                <a:spcPct val="90000"/>
              </a:lnSpc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114300" defTabSz="914400">
              <a:lnSpc>
                <a:spcPct val="9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Children’s Wisconsin</a:t>
            </a:r>
          </a:p>
          <a:p>
            <a:pPr marL="9144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Jackie Revels, Supervisor </a:t>
            </a:r>
          </a:p>
          <a:p>
            <a:pPr marL="9144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Tory </a:t>
            </a:r>
            <a:r>
              <a:rPr lang="en-US" sz="2400" dirty="0" err="1">
                <a:latin typeface="Franklin Gothic Book" panose="020B0503020102020204" pitchFamily="34" charset="0"/>
              </a:rPr>
              <a:t>Stiehl</a:t>
            </a:r>
            <a:r>
              <a:rPr lang="en-US" sz="2400" dirty="0">
                <a:latin typeface="Franklin Gothic Book" panose="020B0503020102020204" pitchFamily="34" charset="0"/>
              </a:rPr>
              <a:t>, FSS</a:t>
            </a:r>
          </a:p>
          <a:p>
            <a:pPr marL="685800" defTabSz="914400">
              <a:lnSpc>
                <a:spcPct val="90000"/>
              </a:lnSpc>
            </a:pPr>
            <a:endParaRPr lang="en-US" sz="2400" dirty="0">
              <a:latin typeface="Franklin Gothic Book" panose="020B05030201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Franklin Gothic Book" panose="020B0503020102020204" pitchFamily="34" charset="0"/>
              </a:rPr>
              <a:t>Healthy Families Visiting Nurse Association in Nebraska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Jennifer Durand, HFA MSW Coordinator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Maria Jacinto, FAW/FSW</a:t>
            </a:r>
          </a:p>
        </p:txBody>
      </p:sp>
    </p:spTree>
    <p:extLst>
      <p:ext uri="{BB962C8B-B14F-4D97-AF65-F5344CB8AC3E}">
        <p14:creationId xmlns:p14="http://schemas.microsoft.com/office/powerpoint/2010/main" val="133946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tel bell">
            <a:extLst>
              <a:ext uri="{FF2B5EF4-FFF2-40B4-BE49-F238E27FC236}">
                <a16:creationId xmlns:a16="http://schemas.microsoft.com/office/drawing/2014/main" id="{D92F7201-0F86-4BC9-9F73-EC17AA8BD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528254" y="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EBE99-4D26-1949-8459-68F37D5F28C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>
                <a:solidFill>
                  <a:schemeClr val="tx1"/>
                </a:solidFill>
              </a:rPr>
              <a:t>Service Plan Spotlight Questions &amp; Answers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2B576-4EDC-0A4B-BC26-1BF3EC127CA9}"/>
              </a:ext>
            </a:extLst>
          </p:cNvPr>
          <p:cNvSpPr txBox="1"/>
          <p:nvPr/>
        </p:nvSpPr>
        <p:spPr>
          <a:xfrm>
            <a:off x="477981" y="6001484"/>
            <a:ext cx="651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Demi" panose="020B0603020102020204" pitchFamily="34" charset="0"/>
              </a:rPr>
              <a:t>https://</a:t>
            </a:r>
            <a:r>
              <a:rPr lang="en-US" sz="2400" b="1" dirty="0" err="1">
                <a:latin typeface="Franklin Gothic Demi" panose="020B0603020102020204" pitchFamily="34" charset="0"/>
              </a:rPr>
              <a:t>www.surveymonkey.com</a:t>
            </a:r>
            <a:r>
              <a:rPr lang="en-US" sz="2400" b="1" dirty="0">
                <a:latin typeface="Franklin Gothic Demi" panose="020B0603020102020204" pitchFamily="34" charset="0"/>
              </a:rPr>
              <a:t>/r/YM8BXD2</a:t>
            </a:r>
          </a:p>
        </p:txBody>
      </p:sp>
    </p:spTree>
    <p:extLst>
      <p:ext uri="{BB962C8B-B14F-4D97-AF65-F5344CB8AC3E}">
        <p14:creationId xmlns:p14="http://schemas.microsoft.com/office/powerpoint/2010/main" val="171036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0C7C65-30A0-C341-B062-A343594D0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25305"/>
            <a:ext cx="10905066" cy="46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77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B411F1B-8CF0-4C4A-8908-3A18FD138A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56992" y="-2193235"/>
            <a:ext cx="4678017" cy="12192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6565C332-F9F2-7444-8E38-BD23756DD4C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3569" y="510210"/>
            <a:ext cx="11724861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ranklin Gothic Demi" panose="020B0603020102020204" pitchFamily="34" charset="0"/>
              </a:rPr>
              <a:t>Service Plans provide road maps</a:t>
            </a: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47741CCF-629D-C445-B752-DCE9335BC462}"/>
              </a:ext>
            </a:extLst>
          </p:cNvPr>
          <p:cNvSpPr/>
          <p:nvPr/>
        </p:nvSpPr>
        <p:spPr>
          <a:xfrm>
            <a:off x="-1" y="2862470"/>
            <a:ext cx="1815549" cy="370974"/>
          </a:xfrm>
          <a:prstGeom prst="borderCallout1">
            <a:avLst>
              <a:gd name="adj1" fmla="val 101786"/>
              <a:gd name="adj2" fmla="val 19101"/>
              <a:gd name="adj3" fmla="val 420420"/>
              <a:gd name="adj4" fmla="val 82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Enrollment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D0C90C79-503B-C64D-9BED-30F43ACDC515}"/>
              </a:ext>
            </a:extLst>
          </p:cNvPr>
          <p:cNvSpPr/>
          <p:nvPr/>
        </p:nvSpPr>
        <p:spPr>
          <a:xfrm>
            <a:off x="728870" y="5114992"/>
            <a:ext cx="2047459" cy="424244"/>
          </a:xfrm>
          <a:prstGeom prst="borderCallout1">
            <a:avLst>
              <a:gd name="adj1" fmla="val -4167"/>
              <a:gd name="adj2" fmla="val 42800"/>
              <a:gd name="adj3" fmla="val -228072"/>
              <a:gd name="adj4" fmla="val 1992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FROG Scale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72F6F086-8001-8A4E-B3F6-DFF0701DD46F}"/>
              </a:ext>
            </a:extLst>
          </p:cNvPr>
          <p:cNvSpPr/>
          <p:nvPr/>
        </p:nvSpPr>
        <p:spPr>
          <a:xfrm>
            <a:off x="10031897" y="5294244"/>
            <a:ext cx="2160104" cy="669235"/>
          </a:xfrm>
          <a:prstGeom prst="borderCallout1">
            <a:avLst>
              <a:gd name="adj1" fmla="val -207"/>
              <a:gd name="adj2" fmla="val 50775"/>
              <a:gd name="adj3" fmla="val -131748"/>
              <a:gd name="adj4" fmla="val 8543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Graduation!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C7C6D66C-43BE-204C-B72D-2F6BF2DC24C7}"/>
              </a:ext>
            </a:extLst>
          </p:cNvPr>
          <p:cNvSpPr/>
          <p:nvPr/>
        </p:nvSpPr>
        <p:spPr>
          <a:xfrm>
            <a:off x="2100469" y="2319129"/>
            <a:ext cx="1729410" cy="397479"/>
          </a:xfrm>
          <a:prstGeom prst="borderCallout1">
            <a:avLst>
              <a:gd name="adj1" fmla="val 101786"/>
              <a:gd name="adj2" fmla="val 19101"/>
              <a:gd name="adj3" fmla="val 355520"/>
              <a:gd name="adj4" fmla="val 73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Home Visit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653F1369-0E04-8B4C-90E1-E2A5321FD6EF}"/>
              </a:ext>
            </a:extLst>
          </p:cNvPr>
          <p:cNvSpPr/>
          <p:nvPr/>
        </p:nvSpPr>
        <p:spPr>
          <a:xfrm>
            <a:off x="2637181" y="3273202"/>
            <a:ext cx="1921565" cy="397480"/>
          </a:xfrm>
          <a:prstGeom prst="borderCallout1">
            <a:avLst>
              <a:gd name="adj1" fmla="val 101786"/>
              <a:gd name="adj2" fmla="val 19101"/>
              <a:gd name="adj3" fmla="val 302171"/>
              <a:gd name="adj4" fmla="val 132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Phone Visit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CFFE8266-6C73-0448-B528-E06FBC40F001}"/>
              </a:ext>
            </a:extLst>
          </p:cNvPr>
          <p:cNvSpPr/>
          <p:nvPr/>
        </p:nvSpPr>
        <p:spPr>
          <a:xfrm>
            <a:off x="4048542" y="5426593"/>
            <a:ext cx="1795668" cy="397480"/>
          </a:xfrm>
          <a:prstGeom prst="borderCallout1">
            <a:avLst>
              <a:gd name="adj1" fmla="val -4167"/>
              <a:gd name="adj2" fmla="val 42800"/>
              <a:gd name="adj3" fmla="val -173757"/>
              <a:gd name="adj4" fmla="val 274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More Visits</a:t>
            </a:r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CFDA85E3-ABDB-E043-B3BF-2DE62006085C}"/>
              </a:ext>
            </a:extLst>
          </p:cNvPr>
          <p:cNvSpPr/>
          <p:nvPr/>
        </p:nvSpPr>
        <p:spPr>
          <a:xfrm>
            <a:off x="5492263" y="3074160"/>
            <a:ext cx="1921565" cy="424244"/>
          </a:xfrm>
          <a:prstGeom prst="borderCallout1">
            <a:avLst>
              <a:gd name="adj1" fmla="val 101786"/>
              <a:gd name="adj2" fmla="val 19101"/>
              <a:gd name="adj3" fmla="val 380910"/>
              <a:gd name="adj4" fmla="val 2427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ASQ/ASQ SE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F969BC7A-5299-5443-9B68-52B23ED69634}"/>
              </a:ext>
            </a:extLst>
          </p:cNvPr>
          <p:cNvSpPr/>
          <p:nvPr/>
        </p:nvSpPr>
        <p:spPr>
          <a:xfrm>
            <a:off x="6265289" y="5333395"/>
            <a:ext cx="2630937" cy="424243"/>
          </a:xfrm>
          <a:prstGeom prst="borderCallout1">
            <a:avLst>
              <a:gd name="adj1" fmla="val -4167"/>
              <a:gd name="adj2" fmla="val 42800"/>
              <a:gd name="adj3" fmla="val -105385"/>
              <a:gd name="adj4" fmla="val 6694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Creative Outreach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E3614FC2-CB3C-E342-9A14-57DFA76A9571}"/>
              </a:ext>
            </a:extLst>
          </p:cNvPr>
          <p:cNvSpPr/>
          <p:nvPr/>
        </p:nvSpPr>
        <p:spPr>
          <a:xfrm>
            <a:off x="7632490" y="2716608"/>
            <a:ext cx="1921565" cy="397480"/>
          </a:xfrm>
          <a:prstGeom prst="borderCallout1">
            <a:avLst>
              <a:gd name="adj1" fmla="val 101786"/>
              <a:gd name="adj2" fmla="val 19101"/>
              <a:gd name="adj3" fmla="val 318841"/>
              <a:gd name="adj4" fmla="val 2358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More Visits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BE53D578-80B9-0648-A6DB-F641890ADFF6}"/>
              </a:ext>
            </a:extLst>
          </p:cNvPr>
          <p:cNvSpPr/>
          <p:nvPr/>
        </p:nvSpPr>
        <p:spPr>
          <a:xfrm>
            <a:off x="4174435" y="2457719"/>
            <a:ext cx="2743200" cy="397480"/>
          </a:xfrm>
          <a:prstGeom prst="borderCallout1">
            <a:avLst>
              <a:gd name="adj1" fmla="val 101786"/>
              <a:gd name="adj2" fmla="val 19101"/>
              <a:gd name="adj3" fmla="val 388856"/>
              <a:gd name="adj4" fmla="val 1517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Depression Screen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61B5E032-B57D-464C-A3BE-9825C50A2D9A}"/>
              </a:ext>
            </a:extLst>
          </p:cNvPr>
          <p:cNvSpPr/>
          <p:nvPr/>
        </p:nvSpPr>
        <p:spPr>
          <a:xfrm>
            <a:off x="10215139" y="3114088"/>
            <a:ext cx="1921565" cy="397480"/>
          </a:xfrm>
          <a:prstGeom prst="borderCallout1">
            <a:avLst>
              <a:gd name="adj1" fmla="val 101786"/>
              <a:gd name="adj2" fmla="val 19101"/>
              <a:gd name="adj3" fmla="val 325509"/>
              <a:gd name="adj4" fmla="val 2358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More Visits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007712D2-1D3B-C245-B28E-A6902FEAABB1}"/>
              </a:ext>
            </a:extLst>
          </p:cNvPr>
          <p:cNvSpPr/>
          <p:nvPr/>
        </p:nvSpPr>
        <p:spPr>
          <a:xfrm>
            <a:off x="9025757" y="2209756"/>
            <a:ext cx="2728920" cy="397480"/>
          </a:xfrm>
          <a:prstGeom prst="borderCallout1">
            <a:avLst>
              <a:gd name="adj1" fmla="val 89187"/>
              <a:gd name="adj2" fmla="val 33573"/>
              <a:gd name="adj3" fmla="val 406367"/>
              <a:gd name="adj4" fmla="val 4061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CHEERS Check In</a:t>
            </a:r>
          </a:p>
        </p:txBody>
      </p:sp>
    </p:spTree>
    <p:extLst>
      <p:ext uri="{BB962C8B-B14F-4D97-AF65-F5344CB8AC3E}">
        <p14:creationId xmlns:p14="http://schemas.microsoft.com/office/powerpoint/2010/main" val="2405418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04531F-95F3-3B4A-B5CE-AB8AB0C47FE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8742" y="264416"/>
            <a:ext cx="1126691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latin typeface="Franklin Gothic Demi" panose="020B0603020102020204" pitchFamily="34" charset="0"/>
              </a:rPr>
              <a:t>Service Plans are </a:t>
            </a:r>
            <a:r>
              <a:rPr lang="en-US" sz="4000" b="1" u="sng" cap="none" dirty="0">
                <a:latin typeface="Franklin Gothic Demi" panose="020B0603020102020204" pitchFamily="34" charset="0"/>
              </a:rPr>
              <a:t>not</a:t>
            </a:r>
            <a:r>
              <a:rPr lang="en-US" sz="4000" b="1" cap="none" dirty="0">
                <a:latin typeface="Franklin Gothic Demi" panose="020B0603020102020204" pitchFamily="34" charset="0"/>
              </a:rPr>
              <a:t> related to Family Goals</a:t>
            </a:r>
            <a:endParaRPr lang="en-US" sz="4000" b="1" dirty="0">
              <a:latin typeface="Franklin Gothic Demi" panose="020B0603020102020204" pitchFamily="34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D494321-652F-4E4A-82F7-5048B2F39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99619"/>
              </p:ext>
            </p:extLst>
          </p:nvPr>
        </p:nvGraphicFramePr>
        <p:xfrm>
          <a:off x="103107" y="1459228"/>
          <a:ext cx="4931880" cy="528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880">
                  <a:extLst>
                    <a:ext uri="{9D8B030D-6E8A-4147-A177-3AD203B41FA5}">
                      <a16:colId xmlns:a16="http://schemas.microsoft.com/office/drawing/2014/main" val="942544781"/>
                    </a:ext>
                  </a:extLst>
                </a:gridCol>
              </a:tblGrid>
              <a:tr h="591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chemeClr val="accent6"/>
                          </a:solidFill>
                          <a:latin typeface="Franklin Gothic Demi" panose="020B0603020102020204" pitchFamily="34" charset="0"/>
                          <a:cs typeface="Times New Roman" panose="02020603050405020304" pitchFamily="18" charset="0"/>
                        </a:rPr>
                        <a:t>Service Plans are for staff to: </a:t>
                      </a:r>
                      <a:endParaRPr lang="en-US" sz="2800" b="0" i="0" dirty="0">
                        <a:solidFill>
                          <a:schemeClr val="accent6"/>
                        </a:solidFill>
                        <a:latin typeface="Franklin Gothic Demi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66315"/>
                  </a:ext>
                </a:extLst>
              </a:tr>
              <a:tr h="1565767">
                <a:tc>
                  <a:txBody>
                    <a:bodyPr/>
                    <a:lstStyle/>
                    <a:p>
                      <a:pPr marL="320040" marR="0" lvl="0" indent="-3200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Be intentional about reducing risk while building protective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499853"/>
                  </a:ext>
                </a:extLst>
              </a:tr>
              <a:tr h="1565767">
                <a:tc>
                  <a:txBody>
                    <a:bodyPr/>
                    <a:lstStyle/>
                    <a:p>
                      <a:pPr marL="320040" marR="0" lvl="0" indent="-3200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cs typeface="Times New Roman" panose="02020603050405020304" pitchFamily="18" charset="0"/>
                        </a:rPr>
                        <a:t>Identify ways to promote nurturing and sensitive parent-child 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680051"/>
                  </a:ext>
                </a:extLst>
              </a:tr>
              <a:tr h="1565767">
                <a:tc>
                  <a:txBody>
                    <a:bodyPr/>
                    <a:lstStyle/>
                    <a:p>
                      <a:pPr marL="320040" marR="0" lvl="0" indent="-3200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cs typeface="Times New Roman" panose="02020603050405020304" pitchFamily="18" charset="0"/>
                        </a:rPr>
                        <a:t>Support healthy child development and family functioning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734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66A371-3821-CC4D-A964-1C397B016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32650"/>
              </p:ext>
            </p:extLst>
          </p:nvPr>
        </p:nvGraphicFramePr>
        <p:xfrm>
          <a:off x="6853551" y="1459227"/>
          <a:ext cx="5235341" cy="528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5341">
                  <a:extLst>
                    <a:ext uri="{9D8B030D-6E8A-4147-A177-3AD203B41FA5}">
                      <a16:colId xmlns:a16="http://schemas.microsoft.com/office/drawing/2014/main" val="942544781"/>
                    </a:ext>
                  </a:extLst>
                </a:gridCol>
              </a:tblGrid>
              <a:tr h="532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chemeClr val="accent6"/>
                          </a:solidFill>
                          <a:latin typeface="Franklin Gothic Demi" panose="020B0603020102020204" pitchFamily="34" charset="0"/>
                          <a:cs typeface="Times New Roman" panose="02020603050405020304" pitchFamily="18" charset="0"/>
                        </a:rPr>
                        <a:t>Family Goals are for parents to:</a:t>
                      </a:r>
                      <a:endParaRPr lang="en-US" sz="2800" b="0" i="0" dirty="0">
                        <a:solidFill>
                          <a:schemeClr val="accent6"/>
                        </a:solidFill>
                        <a:latin typeface="Franklin Gothic Demi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66315"/>
                  </a:ext>
                </a:extLst>
              </a:tr>
              <a:tr h="1408264">
                <a:tc>
                  <a:txBody>
                    <a:bodyPr/>
                    <a:lstStyle/>
                    <a:p>
                      <a:pPr marL="320040" marR="0" lvl="0" indent="-3200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Practice critical thinking and problem solving on something they truly want to accomplish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499853"/>
                  </a:ext>
                </a:extLst>
              </a:tr>
              <a:tr h="1846390">
                <a:tc>
                  <a:txBody>
                    <a:bodyPr/>
                    <a:lstStyle/>
                    <a:p>
                      <a:pPr marL="320040" indent="-320040">
                        <a:buFont typeface="Courier New" panose="02070309020205020404" pitchFamily="49" charset="0"/>
                        <a:buChar char="o"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Experience safe, predictable, comfortable, and fun support from their FSS that engages their cortexes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680051"/>
                  </a:ext>
                </a:extLst>
              </a:tr>
              <a:tr h="532011">
                <a:tc>
                  <a:txBody>
                    <a:bodyPr/>
                    <a:lstStyle/>
                    <a:p>
                      <a:pPr marL="320040" marR="0" lvl="0" indent="-3200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cs typeface="Times New Roman" panose="02020603050405020304" pitchFamily="18" charset="0"/>
                        </a:rPr>
                        <a:t>Feel successful and competent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73453"/>
                  </a:ext>
                </a:extLst>
              </a:tr>
              <a:tr h="970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chemeClr val="accent2"/>
                          </a:solidFill>
                          <a:latin typeface="Franklin Gothic Demi" panose="020B0603020102020204" pitchFamily="34" charset="0"/>
                          <a:cs typeface="Times New Roman" panose="02020603050405020304" pitchFamily="18" charset="0"/>
                        </a:rPr>
                        <a:t>Family Goals do not include   site or funder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650639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B318787-418F-0849-ACE3-F372ED7BD4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8140">
            <a:off x="4835198" y="2862952"/>
            <a:ext cx="2045387" cy="2437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4626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cliff&#10;&#10;Description automatically generated with medium confidence">
            <a:extLst>
              <a:ext uri="{FF2B5EF4-FFF2-40B4-BE49-F238E27FC236}">
                <a16:creationId xmlns:a16="http://schemas.microsoft.com/office/drawing/2014/main" id="{FB415B7D-BD4A-9946-A507-28F65C4056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1" y="10"/>
            <a:ext cx="7335875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B7E96F-76D6-EE4F-B32C-203A3668911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50879" y="485076"/>
            <a:ext cx="3321920" cy="1899912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Franklin Gothic Demi" panose="020B0603020102020204" pitchFamily="34" charset="0"/>
              </a:rPr>
              <a:t>Why was </a:t>
            </a:r>
            <a:r>
              <a:rPr lang="en-US" sz="4000" b="1" dirty="0">
                <a:latin typeface="Franklin Gothic Demi" panose="020B0603020102020204" pitchFamily="34" charset="0"/>
              </a:rPr>
              <a:t>t</a:t>
            </a:r>
            <a:r>
              <a:rPr lang="en-US" sz="4000" b="1" cap="none" dirty="0">
                <a:latin typeface="Franklin Gothic Demi" panose="020B0603020102020204" pitchFamily="34" charset="0"/>
              </a:rPr>
              <a:t>he Service Plan </a:t>
            </a:r>
            <a:r>
              <a:rPr lang="en-US" sz="4000" b="1" dirty="0">
                <a:latin typeface="Franklin Gothic Demi" panose="020B0603020102020204" pitchFamily="34" charset="0"/>
              </a:rPr>
              <a:t>d</a:t>
            </a:r>
            <a:r>
              <a:rPr lang="en-US" sz="4000" b="1" cap="none" dirty="0">
                <a:latin typeface="Franklin Gothic Demi" panose="020B0603020102020204" pitchFamily="34" charset="0"/>
              </a:rPr>
              <a:t>eveloped?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F4C0C6-B6C4-1842-A138-2C7CDF0F97C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50879" y="2630162"/>
            <a:ext cx="4249573" cy="3742762"/>
          </a:xfrm>
        </p:spPr>
        <p:txBody>
          <a:bodyPr>
            <a:noAutofit/>
          </a:bodyPr>
          <a:lstStyle/>
          <a:p>
            <a:pPr marL="320040" indent="-32004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/>
                </a:solidFill>
                <a:cs typeface="Times New Roman" panose="02020603050405020304" pitchFamily="18" charset="0"/>
              </a:rPr>
              <a:t>Provide evidence of intentional work over the course of services</a:t>
            </a:r>
          </a:p>
          <a:p>
            <a:pPr marL="320040" indent="-32004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/>
                </a:solidFill>
                <a:cs typeface="Times New Roman" panose="02020603050405020304" pitchFamily="18" charset="0"/>
              </a:rPr>
              <a:t>Reduce documentation</a:t>
            </a:r>
          </a:p>
          <a:p>
            <a:pPr marL="320040" indent="-32004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/>
                </a:solidFill>
                <a:cs typeface="Times New Roman" panose="02020603050405020304" pitchFamily="18" charset="0"/>
              </a:rPr>
              <a:t>Integrate planning and support across multiple Best Practice Standards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724E8-3878-014E-BC67-AFF200965233}"/>
              </a:ext>
            </a:extLst>
          </p:cNvPr>
          <p:cNvSpPr txBox="1"/>
          <p:nvPr/>
        </p:nvSpPr>
        <p:spPr>
          <a:xfrm>
            <a:off x="616894" y="1877156"/>
            <a:ext cx="686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+mj-lt"/>
              </a:rPr>
              <a:t>SUPERVISOR TOOL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659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07A0109C-F003-5B47-B7C3-F71C4C013D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5697877" y="271670"/>
            <a:ext cx="6491074" cy="6098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C6516-745D-814A-8496-7C2A10CE73F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4759" y="365125"/>
            <a:ext cx="3822189" cy="907084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Franklin Gothic Demi" panose="020B0603020102020204" pitchFamily="34" charset="0"/>
              </a:rPr>
              <a:t>Service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FB690-545E-0F4B-A1D1-2212184C9F1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4759" y="1272209"/>
            <a:ext cx="5515954" cy="5314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320040" lvl="1" indent="-32004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Are developed in collaboration between the Supervisor and Family Support Specialist</a:t>
            </a:r>
          </a:p>
          <a:p>
            <a:pPr marL="320040" lvl="1" indent="-32004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Assist in sorting out bias</a:t>
            </a:r>
          </a:p>
          <a:p>
            <a:pPr marL="320040" lvl="1" indent="-32004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Increase protective factors</a:t>
            </a:r>
          </a:p>
          <a:p>
            <a:pPr marL="320040" lvl="1" indent="-32004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Build courage and strategies to address risk factors </a:t>
            </a:r>
          </a:p>
          <a:p>
            <a:pPr marL="320040" lvl="1" indent="-32004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Support follow up and effective referrals when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8608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52D21-DC20-D641-B422-220706B2FB8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12724" y="3433763"/>
            <a:ext cx="319701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kern="1200" dirty="0">
                <a:solidFill>
                  <a:schemeClr val="bg1"/>
                </a:solidFill>
                <a:latin typeface="Franklin Gothic Demi" panose="020B0603020102020204" pitchFamily="34" charset="0"/>
              </a:rPr>
              <a:t>Initial Service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AA2E30-3FEE-414B-A5EA-6075AACECF3F}"/>
              </a:ext>
            </a:extLst>
          </p:cNvPr>
          <p:cNvSpPr/>
          <p:nvPr/>
        </p:nvSpPr>
        <p:spPr>
          <a:xfrm>
            <a:off x="4025901" y="234950"/>
            <a:ext cx="7975600" cy="6388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defTabSz="914400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1. Review &amp; Discuss</a:t>
            </a:r>
          </a:p>
          <a:p>
            <a:pPr marL="118872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What are you curious about? </a:t>
            </a:r>
          </a:p>
          <a:p>
            <a:pPr marL="1188720" indent="-342900" defTabSz="9144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What other information will be helpful? </a:t>
            </a:r>
          </a:p>
          <a:p>
            <a:pPr marL="285750" defTabSz="914400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2. Summarize the Strengths &amp; Stressors</a:t>
            </a:r>
          </a:p>
          <a:p>
            <a:pPr marL="285750" defTabSz="914400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3. Plan &amp; Pace</a:t>
            </a:r>
          </a:p>
          <a:p>
            <a:pPr marL="118872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What reflective strategies apply? </a:t>
            </a:r>
          </a:p>
          <a:p>
            <a:pPr marL="118872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What other activities or curriculum might apply?</a:t>
            </a:r>
          </a:p>
          <a:p>
            <a:pPr marL="1188720" indent="-457200" defTabSz="9144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What will be addressed first? What can be addressed over time? </a:t>
            </a:r>
          </a:p>
          <a:p>
            <a:pPr marL="283464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4. Follow Up &amp; Progress</a:t>
            </a:r>
          </a:p>
          <a:p>
            <a:pPr marL="285750" defTabSz="914400">
              <a:lnSpc>
                <a:spcPct val="90000"/>
              </a:lnSpc>
              <a:spcAft>
                <a:spcPts val="1800"/>
              </a:spcAf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137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B7CF6-DA11-7043-8174-1A1B8D263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5360">
            <a:off x="829264" y="1063404"/>
            <a:ext cx="10326039" cy="264393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B7BA057-BAE3-B547-9550-7607B8D05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021">
            <a:off x="3159983" y="3609740"/>
            <a:ext cx="8241564" cy="24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589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52D21-DC20-D641-B422-220706B2FB8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" y="501672"/>
            <a:ext cx="2336801" cy="3715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Franklin Gothic Demi" panose="020B0603020102020204" pitchFamily="34" charset="0"/>
              </a:rPr>
              <a:t>Service Plan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Examples</a:t>
            </a:r>
          </a:p>
          <a:p>
            <a:pPr algn="ctr"/>
            <a:endParaRPr lang="en-US" sz="4000" b="1" kern="1200" dirty="0">
              <a:solidFill>
                <a:schemeClr val="bg1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9FB6A-33A9-6F4E-81DB-4A2BBDFBA293}"/>
              </a:ext>
            </a:extLst>
          </p:cNvPr>
          <p:cNvSpPr/>
          <p:nvPr/>
        </p:nvSpPr>
        <p:spPr>
          <a:xfrm>
            <a:off x="2336800" y="0"/>
            <a:ext cx="152783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F5222F4-69B2-F54B-8FDD-DE5B01A24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3402"/>
              </p:ext>
            </p:extLst>
          </p:nvPr>
        </p:nvGraphicFramePr>
        <p:xfrm>
          <a:off x="2500208" y="113053"/>
          <a:ext cx="9475892" cy="227917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80602">
                  <a:extLst>
                    <a:ext uri="{9D8B030D-6E8A-4147-A177-3AD203B41FA5}">
                      <a16:colId xmlns:a16="http://schemas.microsoft.com/office/drawing/2014/main" val="2639296097"/>
                    </a:ext>
                  </a:extLst>
                </a:gridCol>
                <a:gridCol w="5495290">
                  <a:extLst>
                    <a:ext uri="{9D8B030D-6E8A-4147-A177-3AD203B41FA5}">
                      <a16:colId xmlns:a16="http://schemas.microsoft.com/office/drawing/2014/main" val="18649584"/>
                    </a:ext>
                  </a:extLst>
                </a:gridCol>
              </a:tblGrid>
              <a:tr h="708673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Franklin Gothic Medium" panose="020B0603020102020204" pitchFamily="34" charset="0"/>
                        </a:rPr>
                        <a:t>PROTECTIVE FACTORS              &amp; STRENGTHS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Franklin Gothic Medium" panose="020B0603020102020204" pitchFamily="34" charset="0"/>
                        </a:rPr>
                        <a:t>RISK FACTORS &amp; AREAS FOR SUPPORT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806420"/>
                  </a:ext>
                </a:extLst>
              </a:tr>
              <a:tr h="708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 and Dad in love with baby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Mom not sure how to do potty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88777"/>
                  </a:ext>
                </a:extLst>
              </a:tr>
              <a:tr h="80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 has thought about need for childcare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Mom is worried about setting up childcare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4027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6B084B-C0CD-4947-98A4-1D571D749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81990"/>
              </p:ext>
            </p:extLst>
          </p:nvPr>
        </p:nvGraphicFramePr>
        <p:xfrm>
          <a:off x="2500208" y="2392226"/>
          <a:ext cx="9475892" cy="439265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80602">
                  <a:extLst>
                    <a:ext uri="{9D8B030D-6E8A-4147-A177-3AD203B41FA5}">
                      <a16:colId xmlns:a16="http://schemas.microsoft.com/office/drawing/2014/main" val="2639296097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18649584"/>
                    </a:ext>
                  </a:extLst>
                </a:gridCol>
                <a:gridCol w="3186430">
                  <a:extLst>
                    <a:ext uri="{9D8B030D-6E8A-4147-A177-3AD203B41FA5}">
                      <a16:colId xmlns:a16="http://schemas.microsoft.com/office/drawing/2014/main" val="2160545297"/>
                    </a:ext>
                  </a:extLst>
                </a:gridCol>
              </a:tblGrid>
              <a:tr h="420064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Franklin Gothic Medium" panose="020B0603020102020204" pitchFamily="34" charset="0"/>
                        </a:rPr>
                        <a:t>PLAN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Franklin Gothic Medium" panose="020B0603020102020204" pitchFamily="34" charset="0"/>
                        </a:rPr>
                        <a:t>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Franklin Gothic Medium" panose="020B0603020102020204" pitchFamily="34" charset="0"/>
                        </a:rPr>
                        <a:t>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806420"/>
                  </a:ext>
                </a:extLst>
              </a:tr>
              <a:tr h="1410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 more about the family, What I’d Like for my Child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</a:rPr>
                        <a:t>ATP when parents demonstrate love for baby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First month of visits Apr-May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5/5/21 FSS used ATP when Dad held baby close, Dad looked at baby and smiled</a:t>
                      </a: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US" sz="2000" b="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70775"/>
                  </a:ext>
                </a:extLst>
              </a:tr>
              <a:tr h="1832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PT re: what will help Mom with need for childcare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FNT re: Mom worry about childcare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Priority 4/16/2021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4/30/21 FSS used FNT Mom says Dad is helpful. FSS used PT, Mom has contacted 2 centers.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Childcare began 5/19/21</a:t>
                      </a: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US" sz="2000" b="0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88777"/>
                  </a:ext>
                </a:extLst>
              </a:tr>
              <a:tr h="690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PT to explore parent’s thoughts about potty training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Spring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402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3972C2C-17C0-3A4D-8E89-A58C8CA1BF1E}"/>
              </a:ext>
            </a:extLst>
          </p:cNvPr>
          <p:cNvSpPr/>
          <p:nvPr/>
        </p:nvSpPr>
        <p:spPr>
          <a:xfrm>
            <a:off x="111124" y="3368560"/>
            <a:ext cx="2114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6-1.C is an Essential Standard for the FSS to implement the plan with families over the course of services.</a:t>
            </a:r>
          </a:p>
        </p:txBody>
      </p:sp>
    </p:spTree>
    <p:extLst>
      <p:ext uri="{BB962C8B-B14F-4D97-AF65-F5344CB8AC3E}">
        <p14:creationId xmlns:p14="http://schemas.microsoft.com/office/powerpoint/2010/main" val="121510070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4.15"/>
  <p:tag name="AS_TITLE" val="Aspose.Slides for .NET 4.0"/>
  <p:tag name="AS_VERSION" val="1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43a892-7c4b-4d60-a60e-f6eea4189b35}&quot; /&gt;&lt;isInvalidForFieldText val=&quot;0&quot; /&gt;&lt;Image&gt;&lt;filename val=&quot;E:\breeze\content\2518501346\3330593319-1\input\breezo\data\asimages\{3543a892-7c4b-4d60-a60e-f6eea4189b35}.jpg&quot; /&gt;&lt;left val=&quot;1036&quot; /&gt;&lt;top val=&quot;660&quot; /&gt;&lt;width val=&quot;157&quot; /&gt;&lt;height val=&quot;43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9fc7f7-5733-4d59-943c-1037a2ddba8a}&quot; /&gt;&lt;isInvalidForFieldText val=&quot;0&quot; /&gt;&lt;Image&gt;&lt;filename val=&quot;E:\breeze\content\2518501346\3330593319-1\input\breezo\data\asimages\{0f9fc7f7-5733-4d59-943c-1037a2ddba8a}.jpg&quot; /&gt;&lt;left val=&quot;1036&quot; /&gt;&lt;top val=&quot;660&quot; /&gt;&lt;width val=&quot;157&quot; /&gt;&lt;height val=&quot;43&quot; /&gt;&lt;hasText val=&quot;1&quot; 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cf4b69-2294-4059-b0a7-a9c77ca7836a}&quot; /&gt;&lt;isInvalidForFieldText val=&quot;0&quot; /&gt;&lt;Image&gt;&lt;filename val=&quot;E:\breeze\content\2518501346\3330593319-1\input\breezo\data\asimages\{fecf4b69-2294-4059-b0a7-a9c77ca7836a}.jpg&quot; /&gt;&lt;left val=&quot;1036&quot; /&gt;&lt;top val=&quot;660&quot; /&gt;&lt;width val=&quot;157&quot; /&gt;&lt;height val=&quot;43&quot; /&gt;&lt;hasText val=&quot;1&quot; 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700d55-da28-4b17-bb52-19157073f80e}&quot; /&gt;&lt;isInvalidForFieldText val=&quot;0&quot; /&gt;&lt;Image&gt;&lt;filename val=&quot;E:\breeze\content\2518501346\3330593319-1\input\breezo\data\asimages\{0d700d55-da28-4b17-bb52-19157073f80e}.png&quot; /&gt;&lt;left val=&quot;96&quot; /&gt;&lt;top val=&quot;86&quot; /&gt;&lt;width val=&quot;59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700d55-da28-4b17-bb52-19157073f80e}&quot; /&gt;&lt;isInvalidForFieldText val=&quot;0&quot; /&gt;&lt;Image&gt;&lt;filename val=&quot;E:\breeze\content\2518501346\3330593319-1\input\breezo\data\asimages\{0d700d55-da28-4b17-bb52-19157073f80e}.png&quot; /&gt;&lt;left val=&quot;96&quot; /&gt;&lt;top val=&quot;86&quot; /&gt;&lt;width val=&quot;59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db229cf-cefc-4c8d-b184-162e84f7403c}&quot; /&gt;&lt;isInvalidForFieldText val=&quot;0&quot; /&gt;&lt;Image&gt;&lt;filename val=&quot;E:\breeze\content\2518501346\3330593319-1\input\breezo\data\asimages\{6db229cf-cefc-4c8d-b184-162e84f7403c}.png&quot; /&gt;&lt;left val=&quot;30&quot; /&gt;&lt;top val=&quot;86&quot; /&gt;&lt;width val=&quot;890&quot; /&gt;&lt;height val=&quot;50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7cf711-f34f-4fa5-8581-e443770ad676}&quot; /&gt;&lt;isInvalidForFieldText val=&quot;0&quot; /&gt;&lt;Image&gt;&lt;filename val=&quot;E:\breeze\content\2518501346\3330593319-1\input\breezo\data\asimages\{667cf711-f34f-4fa5-8581-e443770ad676}.png&quot; /&gt;&lt;left val=&quot;96&quot; /&gt;&lt;top val=&quot;86&quot; /&gt;&lt;width val=&quot;950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a67bbf4-0e38-45a7-a55e-5f524cd00392}&quot; /&gt;&lt;isInvalidForFieldText val=&quot;0&quot; /&gt;&lt;Image&gt;&lt;filename val=&quot;E:\breeze\content\2518501346\3330593319-1\input\breezo\data\asimages\{ca67bbf4-0e38-45a7-a55e-5f524cd00392}.png&quot; /&gt;&lt;left val=&quot;26&quot; /&gt;&lt;top val=&quot;190&quot; /&gt;&lt;width val=&quot;1100&quot; /&gt;&lt;height val=&quot;437&quot; /&gt;&lt;hasText val=&quot;1&quot; /&gt;&lt;/Image&gt;&lt;/ThreeDShapeInfo&gt;"/>
  <p:tag name="PRESENTER_SHAPETEXTINFO" val="&lt;ShapeTextInfo&gt;&lt;TableIndex row=&quot;-1&quot; col=&quot;-1&quot;&gt;&lt;linesCount val=&quot;9&quot; /&gt;&lt;lineCharCount val=&quot;54&quot; /&gt;&lt;lineCharCount val=&quot;1&quot; /&gt;&lt;lineCharCount val=&quot;66&quot; /&gt;&lt;lineCharCount val=&quot;47&quot; /&gt;&lt;lineCharCount val=&quot;79&quot; /&gt;&lt;lineCharCount val=&quot;43&quot; /&gt;&lt;lineCharCount val=&quot;77&quot; /&gt;&lt;lineCharCount val=&quot;55&quot; /&gt;&lt;lineCharCount val=&quot;38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e0e12a-f663-4d9f-ba57-a47ca4e54415}&quot; /&gt;&lt;isInvalidForFieldText val=&quot;0&quot; /&gt;&lt;Image&gt;&lt;filename val=&quot;E:\breeze\content\2518501346\3330593319-1\input\breezo\data\asimages\{c3e0e12a-f663-4d9f-ba57-a47ca4e54415}.png&quot; /&gt;&lt;left val=&quot;30&quot; /&gt;&lt;top val=&quot;86&quot; /&gt;&lt;width val=&quot;883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fcac70-1b28-4e7c-b9a9-c7dc64b7a4e2}&quot; /&gt;&lt;isInvalidForFieldText val=&quot;0&quot; /&gt;&lt;Image&gt;&lt;filename val=&quot;E:\breeze\content\2518501346\3330593319-1\input\breezo\data\asimages\{1afcac70-1b28-4e7c-b9a9-c7dc64b7a4e2}.png&quot; /&gt;&lt;left val=&quot;90&quot; /&gt;&lt;top val=&quot;306&quot; /&gt;&lt;width val=&quot;1133&quot; /&gt;&lt;height val=&quot;297&quot; /&gt;&lt;hasText val=&quot;1&quot; /&gt;&lt;/Image&gt;&lt;/ThreeDShapeInfo&gt;"/>
  <p:tag name="PRESENTER_SHAPETEXTINFO" val="&lt;ShapeTextInfo&gt;&lt;TableIndex row=&quot;-1&quot; col=&quot;-1&quot;&gt;&lt;linesCount val=&quot;7&quot; /&gt;&lt;lineCharCount val=&quot;1&quot; /&gt;&lt;lineCharCount val=&quot;32&quot; /&gt;&lt;lineCharCount val=&quot;29&quot; /&gt;&lt;lineCharCount val=&quot;56&quot; /&gt;&lt;lineCharCount val=&quot;60&quot; /&gt;&lt;lineCharCount val=&quot;1&quot; /&gt;&lt;lineCharCount val=&quot;89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ce05d6-798b-42f8-bb10-c61a47028a56}&quot; /&gt;&lt;isInvalidForFieldText val=&quot;0&quot; /&gt;&lt;Image&gt;&lt;filename val=&quot;E:\breeze\content\2518501346\3330593319-1\input\breezo\data\asimages\{f1ce05d6-798b-42f8-bb10-c61a47028a56}.png&quot; /&gt;&lt;left val=&quot;96&quot; /&gt;&lt;top val=&quot;86&quot; /&gt;&lt;width val=&quot;107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ce05d6-798b-42f8-bb10-c61a47028a56}&quot; /&gt;&lt;isInvalidForFieldText val=&quot;0&quot; /&gt;&lt;Image&gt;&lt;filename val=&quot;E:\breeze\content\2518501346\3330593319-1\input\breezo\data\asimages\{f1ce05d6-798b-42f8-bb10-c61a47028a56}.png&quot; /&gt;&lt;left val=&quot;96&quot; /&gt;&lt;top val=&quot;86&quot; /&gt;&lt;width val=&quot;107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ce05d6-798b-42f8-bb10-c61a47028a56}&quot; /&gt;&lt;isInvalidForFieldText val=&quot;0&quot; /&gt;&lt;Image&gt;&lt;filename val=&quot;E:\breeze\content\2518501346\3330593319-1\input\breezo\data\asimages\{f1ce05d6-798b-42f8-bb10-c61a47028a56}.png&quot; /&gt;&lt;left val=&quot;96&quot; /&gt;&lt;top val=&quot;86&quot; /&gt;&lt;width val=&quot;107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e0e12a-f663-4d9f-ba57-a47ca4e54415}&quot; /&gt;&lt;isInvalidForFieldText val=&quot;0&quot; /&gt;&lt;Image&gt;&lt;filename val=&quot;E:\breeze\content\2518501346\3330593319-1\input\breezo\data\asimages\{c3e0e12a-f663-4d9f-ba57-a47ca4e54415}.png&quot; /&gt;&lt;left val=&quot;30&quot; /&gt;&lt;top val=&quot;86&quot; /&gt;&lt;width val=&quot;883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e0e12a-f663-4d9f-ba57-a47ca4e54415}&quot; /&gt;&lt;isInvalidForFieldText val=&quot;0&quot; /&gt;&lt;Image&gt;&lt;filename val=&quot;E:\breeze\content\2518501346\3330593319-1\input\breezo\data\asimages\{c3e0e12a-f663-4d9f-ba57-a47ca4e54415}.png&quot; /&gt;&lt;left val=&quot;30&quot; /&gt;&lt;top val=&quot;86&quot; /&gt;&lt;width val=&quot;883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e0e12a-f663-4d9f-ba57-a47ca4e54415}&quot; /&gt;&lt;isInvalidForFieldText val=&quot;0&quot; /&gt;&lt;Image&gt;&lt;filename val=&quot;E:\breeze\content\2518501346\3330593319-1\input\breezo\data\asimages\{c3e0e12a-f663-4d9f-ba57-a47ca4e54415}.png&quot; /&gt;&lt;left val=&quot;30&quot; /&gt;&lt;top val=&quot;86&quot; /&gt;&lt;width val=&quot;883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ab94c7-c984-4484-aa29-4f86300158a7}&quot; /&gt;&lt;isInvalidForFieldText val=&quot;0&quot; /&gt;&lt;Image&gt;&lt;filename val=&quot;E:\breeze\content\2518501346\3330593319-1\input\breezo\data\asimages\{ceab94c7-c984-4484-aa29-4f86300158a7}.png&quot; /&gt;&lt;left val=&quot;0&quot; /&gt;&lt;top val=&quot;323&quot; /&gt;&lt;width val=&quot;1280&quot; /&gt;&lt;height val=&quot;39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2c6a7f-a693-431e-a6ad-496567e5f228}&quot; /&gt;&lt;isInvalidForFieldText val=&quot;0&quot; /&gt;&lt;Image&gt;&lt;filename val=&quot;E:\breeze\content\2518501346\3330593319-1\input\breezo\data\asimages\{872c6a7f-a693-431e-a6ad-496567e5f228}.jpg&quot; /&gt;&lt;left val=&quot;486&quot; /&gt;&lt;top val=&quot;600&quot; /&gt;&lt;width val=&quot;310&quot; /&gt;&lt;height val=&quot;87&quot; /&gt;&lt;hasText val=&quot;1&quot; 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heme/theme1.xml><?xml version="1.0" encoding="utf-8"?>
<a:theme xmlns:a="http://schemas.openxmlformats.org/drawingml/2006/main" name="Custom Design">
  <a:themeElements>
    <a:clrScheme name="HF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589C"/>
      </a:accent1>
      <a:accent2>
        <a:srgbClr val="EF0061"/>
      </a:accent2>
      <a:accent3>
        <a:srgbClr val="E6E9F1"/>
      </a:accent3>
      <a:accent4>
        <a:srgbClr val="0E0D35"/>
      </a:accent4>
      <a:accent5>
        <a:srgbClr val="33B8AB"/>
      </a:accent5>
      <a:accent6>
        <a:srgbClr val="FFFFFF"/>
      </a:accent6>
      <a:hlink>
        <a:srgbClr val="0A589C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Arial"/>
        <a:cs typeface="Arial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Arial"/>
        <a:cs typeface="Arial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Words>564</Words>
  <Application>Microsoft Macintosh PowerPoint</Application>
  <PresentationFormat>Widescreen</PresentationFormat>
  <Paragraphs>106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Franklin Gothic Book</vt:lpstr>
      <vt:lpstr>Franklin Gothic Demi</vt:lpstr>
      <vt:lpstr>Franklin Gothic Medium</vt:lpstr>
      <vt:lpstr>Times New Roman</vt:lpstr>
      <vt:lpstr>Custom Design</vt:lpstr>
      <vt:lpstr>Service Plan Spotlight</vt:lpstr>
      <vt:lpstr>PowerPoint Presentation</vt:lpstr>
      <vt:lpstr>PowerPoint Presentation</vt:lpstr>
      <vt:lpstr>Service Plans are not related to Family Goals</vt:lpstr>
      <vt:lpstr>Why was the Service Plan developed?</vt:lpstr>
      <vt:lpstr>Service Plans</vt:lpstr>
      <vt:lpstr>PowerPoint Presentation</vt:lpstr>
      <vt:lpstr>PowerPoint Presentation</vt:lpstr>
      <vt:lpstr>PowerPoint Presentation</vt:lpstr>
      <vt:lpstr>PowerPoint Presentation</vt:lpstr>
      <vt:lpstr>Frequency of Service Plan Review during Supervision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Plans</dc:title>
  <dc:creator>Tracie Lansing</dc:creator>
  <cp:lastModifiedBy>Tracie Lansing</cp:lastModifiedBy>
  <cp:revision>32</cp:revision>
  <cp:lastPrinted>2021-04-15T03:55:43Z</cp:lastPrinted>
  <dcterms:created xsi:type="dcterms:W3CDTF">2021-04-15T03:02:16Z</dcterms:created>
  <dcterms:modified xsi:type="dcterms:W3CDTF">2021-08-24T21:12:38Z</dcterms:modified>
</cp:coreProperties>
</file>